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9"/>
  </p:handoutMasterIdLst>
  <p:sldIdLst>
    <p:sldId id="256" r:id="rId2"/>
    <p:sldId id="273" r:id="rId3"/>
    <p:sldId id="258" r:id="rId4"/>
    <p:sldId id="259" r:id="rId5"/>
    <p:sldId id="261" r:id="rId6"/>
    <p:sldId id="262" r:id="rId7"/>
    <p:sldId id="260"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620"/>
    <p:restoredTop sz="94660"/>
  </p:normalViewPr>
  <p:slideViewPr>
    <p:cSldViewPr>
      <p:cViewPr varScale="1">
        <p:scale>
          <a:sx n="73" d="100"/>
          <a:sy n="73" d="100"/>
        </p:scale>
        <p:origin x="-179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AC4AE81-AEE9-4AF0-AFE5-A5AF084F8C4C}" type="slidenum">
              <a:rPr lang="en-US"/>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D610CA3F-B236-4546-95A8-71D757177290}" type="slidenum">
              <a:rPr lang="en-AU"/>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50BB1F4D-3A0F-4590-973A-359D90A05813}" type="slidenum">
              <a:rPr lang="en-AU"/>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B27A0334-7F83-4CBF-86E2-C30D998141EE}" type="slidenum">
              <a:rPr lang="en-AU"/>
              <a:pPr/>
              <a:t>‹#›</a:t>
            </a:fld>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NZ"/>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AU"/>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AU"/>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A11AEB86-F2A1-4737-8A7B-9B738BD957BC}" type="slidenum">
              <a:rPr lang="en-AU"/>
              <a:pPr/>
              <a:t>‹#›</a:t>
            </a:fld>
            <a:endParaRPr lang="en-A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NZ"/>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lipArt Placeholder 3"/>
          <p:cNvSpPr>
            <a:spLocks noGrp="1"/>
          </p:cNvSpPr>
          <p:nvPr>
            <p:ph type="clipArt" sz="half" idx="2"/>
          </p:nvPr>
        </p:nvSpPr>
        <p:spPr>
          <a:xfrm>
            <a:off x="4648200" y="1600200"/>
            <a:ext cx="4038600" cy="4525963"/>
          </a:xfrm>
        </p:spPr>
        <p:txBody>
          <a:bodyPr/>
          <a:lstStyle/>
          <a:p>
            <a:endParaRPr lang="en-NZ"/>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AU"/>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AU"/>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ADF6E3D-9D55-4DF0-856E-84AEA6C51CFF}" type="slidenum">
              <a:rPr lang="en-AU"/>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1B4446A-FFDC-4E3F-A6E4-B38746380F86}" type="slidenum">
              <a:rPr lang="en-AU"/>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3BFD7E0D-92A5-4008-A4A7-E68DFFDA97F9}" type="slidenum">
              <a:rPr lang="en-AU"/>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70656A7F-2F46-4C81-8F8B-4F4852958047}" type="slidenum">
              <a:rPr lang="en-AU"/>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75307BE5-3623-4E2D-9D23-8B18845A06E4}" type="slidenum">
              <a:rPr lang="en-AU"/>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27F5FF0E-3E2E-4B06-BDE9-748290A6C32B}" type="slidenum">
              <a:rPr lang="en-AU"/>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19309E50-8117-4EC4-890C-86764CD5E5BC}" type="slidenum">
              <a:rPr lang="en-AU"/>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C6FE7F5B-747E-4BAC-8199-5AB086F293CA}" type="slidenum">
              <a:rPr lang="en-AU"/>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FD7DAE27-8860-42E7-AE3D-DD3880CC7DE5}" type="slidenum">
              <a:rPr lang="en-AU"/>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A024452-6911-43B9-A4BC-26FE35FA4B85}"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2.xml"/><Relationship Id="rId5" Type="http://schemas.openxmlformats.org/officeDocument/2006/relationships/image" Target="../media/image5.wmf"/><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908050"/>
            <a:ext cx="7772400" cy="865188"/>
          </a:xfrm>
        </p:spPr>
        <p:txBody>
          <a:bodyPr/>
          <a:lstStyle/>
          <a:p>
            <a:r>
              <a:rPr lang="en-US" sz="3600"/>
              <a:t>Stress and How to Handle It</a:t>
            </a:r>
            <a:endParaRPr lang="en-AU" sz="3600"/>
          </a:p>
        </p:txBody>
      </p:sp>
      <p:pic>
        <p:nvPicPr>
          <p:cNvPr id="2052" name="Picture 4" descr="PE07182_"/>
          <p:cNvPicPr>
            <a:picLocks noChangeAspect="1" noChangeArrowheads="1"/>
          </p:cNvPicPr>
          <p:nvPr/>
        </p:nvPicPr>
        <p:blipFill>
          <a:blip r:embed="rId3" cstate="print"/>
          <a:srcRect/>
          <a:stretch>
            <a:fillRect/>
          </a:stretch>
        </p:blipFill>
        <p:spPr bwMode="auto">
          <a:xfrm>
            <a:off x="2771775" y="2133600"/>
            <a:ext cx="4105275" cy="3816350"/>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ln w="76200" cmpd="tri">
            <a:solidFill>
              <a:schemeClr val="tx1"/>
            </a:solidFill>
          </a:ln>
        </p:spPr>
        <p:txBody>
          <a:bodyPr/>
          <a:lstStyle/>
          <a:p>
            <a:r>
              <a:rPr lang="en-US" sz="3600"/>
              <a:t>“Don’t sweat the small stuff”</a:t>
            </a:r>
            <a:endParaRPr lang="en-AU" sz="3600"/>
          </a:p>
        </p:txBody>
      </p:sp>
      <p:sp>
        <p:nvSpPr>
          <p:cNvPr id="15363" name="Rectangle 3"/>
          <p:cNvSpPr>
            <a:spLocks noGrp="1" noChangeArrowheads="1"/>
          </p:cNvSpPr>
          <p:nvPr>
            <p:ph type="body" idx="1"/>
          </p:nvPr>
        </p:nvSpPr>
        <p:spPr>
          <a:ln w="76200" cmpd="tri">
            <a:solidFill>
              <a:schemeClr val="tx1"/>
            </a:solidFill>
          </a:ln>
        </p:spPr>
        <p:txBody>
          <a:bodyPr/>
          <a:lstStyle/>
          <a:p>
            <a:pPr>
              <a:lnSpc>
                <a:spcPct val="90000"/>
              </a:lnSpc>
              <a:buFontTx/>
              <a:buNone/>
            </a:pPr>
            <a:r>
              <a:rPr lang="en-US" sz="1800"/>
              <a:t>Worries (or stressors) have a way of building up, leaving you with a general sense of anxiety and discomfort. Here are some simple ways to tackle worries on a day-to-day basis to help lessen the tension and allow you to get on with your life.</a:t>
            </a:r>
          </a:p>
          <a:p>
            <a:pPr>
              <a:lnSpc>
                <a:spcPct val="90000"/>
              </a:lnSpc>
            </a:pPr>
            <a:r>
              <a:rPr lang="en-US" sz="1800" b="1"/>
              <a:t>Question it!</a:t>
            </a:r>
            <a:r>
              <a:rPr lang="en-US" sz="1800"/>
              <a:t> -  is it really your problem?</a:t>
            </a:r>
          </a:p>
          <a:p>
            <a:pPr>
              <a:lnSpc>
                <a:spcPct val="90000"/>
              </a:lnSpc>
            </a:pPr>
            <a:r>
              <a:rPr lang="en-US" sz="1800" b="1"/>
              <a:t>Talk it out!</a:t>
            </a:r>
            <a:r>
              <a:rPr lang="en-US" sz="1800"/>
              <a:t> – share your problems with someone you trust.</a:t>
            </a:r>
          </a:p>
          <a:p>
            <a:pPr>
              <a:lnSpc>
                <a:spcPct val="90000"/>
              </a:lnSpc>
            </a:pPr>
            <a:r>
              <a:rPr lang="en-US" sz="1800" b="1"/>
              <a:t>Write it down!</a:t>
            </a:r>
            <a:r>
              <a:rPr lang="en-US" sz="1800"/>
              <a:t> – putting it on paper will help you get things into perspective.</a:t>
            </a:r>
          </a:p>
          <a:p>
            <a:pPr>
              <a:lnSpc>
                <a:spcPct val="90000"/>
              </a:lnSpc>
            </a:pPr>
            <a:r>
              <a:rPr lang="en-US" sz="1800" b="1"/>
              <a:t>Distance it!</a:t>
            </a:r>
            <a:r>
              <a:rPr lang="en-US" sz="1800"/>
              <a:t> – imagine a few days, months, years from now. How much will it matter then? </a:t>
            </a:r>
          </a:p>
          <a:p>
            <a:pPr>
              <a:lnSpc>
                <a:spcPct val="90000"/>
              </a:lnSpc>
            </a:pPr>
            <a:r>
              <a:rPr lang="en-US" sz="1800" b="1"/>
              <a:t>Exaggerate it!</a:t>
            </a:r>
            <a:r>
              <a:rPr lang="en-US" sz="1800"/>
              <a:t> – picture the worst that could really happen. How likely is it?</a:t>
            </a:r>
          </a:p>
          <a:p>
            <a:pPr>
              <a:lnSpc>
                <a:spcPct val="90000"/>
              </a:lnSpc>
            </a:pPr>
            <a:r>
              <a:rPr lang="en-US" sz="1800" b="1"/>
              <a:t>Attack it!</a:t>
            </a:r>
            <a:r>
              <a:rPr lang="en-US" sz="1800"/>
              <a:t> – take the first step to solving the problem.</a:t>
            </a:r>
          </a:p>
          <a:p>
            <a:pPr>
              <a:lnSpc>
                <a:spcPct val="90000"/>
              </a:lnSpc>
              <a:buFontTx/>
              <a:buNone/>
            </a:pPr>
            <a:r>
              <a:rPr lang="en-US" sz="1800"/>
              <a:t>Remember, worrying in itself serves no purpose what so ever. Do something with your worries rather than allowing them to intrude on your day-to-day living</a:t>
            </a:r>
            <a:endParaRPr lang="en-AU" sz="1800"/>
          </a:p>
        </p:txBody>
      </p:sp>
      <p:pic>
        <p:nvPicPr>
          <p:cNvPr id="15364" name="Picture 4" descr="j0240977"/>
          <p:cNvPicPr>
            <a:picLocks noChangeAspect="1" noChangeArrowheads="1"/>
          </p:cNvPicPr>
          <p:nvPr/>
        </p:nvPicPr>
        <p:blipFill>
          <a:blip r:embed="rId2" cstate="print"/>
          <a:srcRect/>
          <a:stretch>
            <a:fillRect/>
          </a:stretch>
        </p:blipFill>
        <p:spPr bwMode="auto">
          <a:xfrm>
            <a:off x="7596188" y="404813"/>
            <a:ext cx="622300" cy="90011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ln w="76200" cmpd="tri">
            <a:solidFill>
              <a:schemeClr val="tx1"/>
            </a:solidFill>
          </a:ln>
        </p:spPr>
        <p:txBody>
          <a:bodyPr/>
          <a:lstStyle/>
          <a:p>
            <a:r>
              <a:rPr lang="en-US" sz="3600"/>
              <a:t>Pace Yourself!</a:t>
            </a:r>
            <a:endParaRPr lang="en-AU" sz="3600"/>
          </a:p>
        </p:txBody>
      </p:sp>
      <p:sp>
        <p:nvSpPr>
          <p:cNvPr id="17411" name="Rectangle 3"/>
          <p:cNvSpPr>
            <a:spLocks noGrp="1" noChangeArrowheads="1"/>
          </p:cNvSpPr>
          <p:nvPr>
            <p:ph type="body" idx="1"/>
          </p:nvPr>
        </p:nvSpPr>
        <p:spPr>
          <a:ln w="76200" cmpd="tri">
            <a:solidFill>
              <a:schemeClr val="tx1"/>
            </a:solidFill>
          </a:ln>
        </p:spPr>
        <p:txBody>
          <a:bodyPr/>
          <a:lstStyle/>
          <a:p>
            <a:r>
              <a:rPr lang="en-US" sz="1800"/>
              <a:t>Most of us have times during the day when we feel sluggish or have difficulty concentrating. Work out when your low productivity hour is and schedule easier tasks during this time.</a:t>
            </a:r>
          </a:p>
          <a:p>
            <a:pPr>
              <a:buFontTx/>
              <a:buNone/>
            </a:pPr>
            <a:endParaRPr lang="en-US" sz="1800"/>
          </a:p>
          <a:p>
            <a:r>
              <a:rPr lang="en-US" sz="1800"/>
              <a:t>When you get to work in the morning set your priorities before any work gets underway. Be sure to systematically draw a line through them as they are achieved, it reminds you of your achievement and provides positive feedback to you.</a:t>
            </a:r>
          </a:p>
          <a:p>
            <a:pPr>
              <a:buFontTx/>
              <a:buNone/>
            </a:pPr>
            <a:endParaRPr lang="en-US" sz="1800"/>
          </a:p>
          <a:p>
            <a:r>
              <a:rPr lang="en-US" sz="1800"/>
              <a:t>If you know you are to have a short factual meeting, remain standing. This stops other people getting too comfortable and settling in for a long spell. Remember your time is precious. </a:t>
            </a:r>
            <a:endParaRPr lang="en-AU" sz="1800"/>
          </a:p>
        </p:txBody>
      </p:sp>
      <p:pic>
        <p:nvPicPr>
          <p:cNvPr id="17412" name="Picture 4" descr="j0293506"/>
          <p:cNvPicPr>
            <a:picLocks noChangeAspect="1" noChangeArrowheads="1"/>
          </p:cNvPicPr>
          <p:nvPr/>
        </p:nvPicPr>
        <p:blipFill>
          <a:blip r:embed="rId2" cstate="print"/>
          <a:srcRect/>
          <a:stretch>
            <a:fillRect/>
          </a:stretch>
        </p:blipFill>
        <p:spPr bwMode="auto">
          <a:xfrm>
            <a:off x="6659563" y="260350"/>
            <a:ext cx="1327150" cy="108108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4638"/>
            <a:ext cx="8229600" cy="993775"/>
          </a:xfrm>
          <a:ln w="76200" cmpd="tri">
            <a:solidFill>
              <a:schemeClr val="tx1"/>
            </a:solidFill>
          </a:ln>
        </p:spPr>
        <p:txBody>
          <a:bodyPr/>
          <a:lstStyle/>
          <a:p>
            <a:r>
              <a:rPr lang="en-US" sz="3600"/>
              <a:t>Exercise and Nutrition</a:t>
            </a:r>
            <a:endParaRPr lang="en-AU" sz="3600"/>
          </a:p>
        </p:txBody>
      </p:sp>
      <p:sp>
        <p:nvSpPr>
          <p:cNvPr id="18435" name="Rectangle 3"/>
          <p:cNvSpPr>
            <a:spLocks noGrp="1" noChangeArrowheads="1"/>
          </p:cNvSpPr>
          <p:nvPr>
            <p:ph type="body" idx="1"/>
          </p:nvPr>
        </p:nvSpPr>
        <p:spPr>
          <a:ln w="76200" cmpd="tri">
            <a:solidFill>
              <a:schemeClr val="tx1"/>
            </a:solidFill>
          </a:ln>
        </p:spPr>
        <p:txBody>
          <a:bodyPr/>
          <a:lstStyle/>
          <a:p>
            <a:pPr>
              <a:lnSpc>
                <a:spcPct val="90000"/>
              </a:lnSpc>
              <a:buFontTx/>
              <a:buNone/>
            </a:pPr>
            <a:r>
              <a:rPr lang="en-US" sz="1800"/>
              <a:t>Good stress management has often been associated with exercise and eating the correct food. But is there really a link?</a:t>
            </a:r>
          </a:p>
          <a:p>
            <a:pPr>
              <a:lnSpc>
                <a:spcPct val="90000"/>
              </a:lnSpc>
            </a:pPr>
            <a:r>
              <a:rPr lang="en-US" sz="1800"/>
              <a:t>Exercise:</a:t>
            </a:r>
          </a:p>
          <a:p>
            <a:pPr>
              <a:lnSpc>
                <a:spcPct val="90000"/>
              </a:lnSpc>
              <a:buFontTx/>
              <a:buNone/>
            </a:pPr>
            <a:r>
              <a:rPr lang="en-US" sz="1800"/>
              <a:t>Exercise can help you feel good and calm you down. It improves your basic fitness and therefore helps you cope with everyday demands as well as the odd crisis. It acts as a distraction and gives you a break from your worries. It is also a healthy outlet when frustrations build. Yes there’s a link!</a:t>
            </a:r>
          </a:p>
          <a:p>
            <a:pPr>
              <a:lnSpc>
                <a:spcPct val="90000"/>
              </a:lnSpc>
            </a:pPr>
            <a:r>
              <a:rPr lang="en-US" sz="1800"/>
              <a:t>Nutrition:</a:t>
            </a:r>
          </a:p>
          <a:p>
            <a:pPr>
              <a:lnSpc>
                <a:spcPct val="90000"/>
              </a:lnSpc>
              <a:buFontTx/>
              <a:buNone/>
            </a:pPr>
            <a:r>
              <a:rPr lang="en-US" sz="1800"/>
              <a:t>If stress is a problem for you try to cut down on coffee, caffeine is a stimulant and causes a similar physical response to that produced by the Hormones of Stress.</a:t>
            </a:r>
          </a:p>
          <a:p>
            <a:pPr>
              <a:lnSpc>
                <a:spcPct val="90000"/>
              </a:lnSpc>
            </a:pPr>
            <a:r>
              <a:rPr lang="en-US" sz="1800"/>
              <a:t>Some people believe that the feeling of being stressed is caused by a lack of vitamin B in the blood. There is no evidence to support this. Eating regular meals and a balanced diet is the best nutritional advice.  Yes there’s a link!</a:t>
            </a:r>
            <a:endParaRPr lang="en-AU" sz="1800"/>
          </a:p>
        </p:txBody>
      </p:sp>
      <p:pic>
        <p:nvPicPr>
          <p:cNvPr id="18436" name="Picture 4" descr="j0343437"/>
          <p:cNvPicPr>
            <a:picLocks noChangeAspect="1" noChangeArrowheads="1"/>
          </p:cNvPicPr>
          <p:nvPr/>
        </p:nvPicPr>
        <p:blipFill>
          <a:blip r:embed="rId2" cstate="print"/>
          <a:srcRect/>
          <a:stretch>
            <a:fillRect/>
          </a:stretch>
        </p:blipFill>
        <p:spPr bwMode="auto">
          <a:xfrm>
            <a:off x="7019925" y="333375"/>
            <a:ext cx="1439863" cy="8636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ln w="76200" cmpd="tri">
            <a:solidFill>
              <a:schemeClr val="tx1"/>
            </a:solidFill>
          </a:ln>
        </p:spPr>
        <p:txBody>
          <a:bodyPr/>
          <a:lstStyle/>
          <a:p>
            <a:r>
              <a:rPr lang="en-US" sz="3600"/>
              <a:t>Behavioural Stress Relievers</a:t>
            </a:r>
            <a:endParaRPr lang="en-AU" sz="3600"/>
          </a:p>
        </p:txBody>
      </p:sp>
      <p:sp>
        <p:nvSpPr>
          <p:cNvPr id="19459" name="Rectangle 3"/>
          <p:cNvSpPr>
            <a:spLocks noGrp="1" noChangeArrowheads="1"/>
          </p:cNvSpPr>
          <p:nvPr>
            <p:ph type="body" idx="1"/>
          </p:nvPr>
        </p:nvSpPr>
        <p:spPr>
          <a:xfrm>
            <a:off x="457200" y="1916113"/>
            <a:ext cx="8229600" cy="3960812"/>
          </a:xfrm>
          <a:ln w="76200" cmpd="tri">
            <a:solidFill>
              <a:schemeClr val="tx1"/>
            </a:solidFill>
          </a:ln>
        </p:spPr>
        <p:txBody>
          <a:bodyPr/>
          <a:lstStyle/>
          <a:p>
            <a:pPr>
              <a:lnSpc>
                <a:spcPct val="90000"/>
              </a:lnSpc>
            </a:pPr>
            <a:r>
              <a:rPr lang="en-US" sz="2000"/>
              <a:t>Get into the habit of taking a deep breath each time you look at your watch.</a:t>
            </a:r>
          </a:p>
          <a:p>
            <a:pPr>
              <a:lnSpc>
                <a:spcPct val="90000"/>
              </a:lnSpc>
            </a:pPr>
            <a:r>
              <a:rPr lang="en-US" sz="2000"/>
              <a:t>Try to slow down when you eat, talk, drink or drive.</a:t>
            </a:r>
          </a:p>
          <a:p>
            <a:pPr>
              <a:lnSpc>
                <a:spcPct val="90000"/>
              </a:lnSpc>
            </a:pPr>
            <a:r>
              <a:rPr lang="en-US" sz="2000"/>
              <a:t>Get up a little earlier to give you more time in the mornings.</a:t>
            </a:r>
          </a:p>
          <a:p>
            <a:pPr>
              <a:lnSpc>
                <a:spcPct val="90000"/>
              </a:lnSpc>
            </a:pPr>
            <a:r>
              <a:rPr lang="en-US" sz="2000"/>
              <a:t>Get yourself a pleasant sounding alarm clock.</a:t>
            </a:r>
          </a:p>
          <a:p>
            <a:pPr>
              <a:lnSpc>
                <a:spcPct val="90000"/>
              </a:lnSpc>
            </a:pPr>
            <a:r>
              <a:rPr lang="en-US" sz="2000"/>
              <a:t>Self Talk</a:t>
            </a:r>
          </a:p>
          <a:p>
            <a:pPr>
              <a:lnSpc>
                <a:spcPct val="90000"/>
              </a:lnSpc>
              <a:buFontTx/>
              <a:buNone/>
            </a:pPr>
            <a:r>
              <a:rPr lang="en-US" sz="2000"/>
              <a:t>Remember this is what we do to help us make sense of our world, but beware! The “I musts” and the “I should haves” are out. Make such comments kinder and more helpful and realistic for you. </a:t>
            </a:r>
            <a:endParaRPr lang="en-AU" sz="2000"/>
          </a:p>
        </p:txBody>
      </p:sp>
      <p:pic>
        <p:nvPicPr>
          <p:cNvPr id="19464" name="Picture 8" descr="j0236529"/>
          <p:cNvPicPr>
            <a:picLocks noChangeAspect="1" noChangeArrowheads="1" noCrop="1"/>
          </p:cNvPicPr>
          <p:nvPr/>
        </p:nvPicPr>
        <p:blipFill>
          <a:blip r:embed="rId2" cstate="print"/>
          <a:srcRect/>
          <a:stretch>
            <a:fillRect/>
          </a:stretch>
        </p:blipFill>
        <p:spPr bwMode="auto">
          <a:xfrm>
            <a:off x="7199313" y="4956175"/>
            <a:ext cx="1247775" cy="8001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ln w="76200" cmpd="tri">
            <a:solidFill>
              <a:schemeClr val="tx1"/>
            </a:solidFill>
          </a:ln>
        </p:spPr>
        <p:txBody>
          <a:bodyPr/>
          <a:lstStyle/>
          <a:p>
            <a:r>
              <a:rPr lang="en-US" sz="3600"/>
              <a:t>Some General Things to Remember</a:t>
            </a:r>
            <a:endParaRPr lang="en-AU" sz="3600"/>
          </a:p>
        </p:txBody>
      </p:sp>
      <p:sp>
        <p:nvSpPr>
          <p:cNvPr id="20483" name="Rectangle 3"/>
          <p:cNvSpPr>
            <a:spLocks noGrp="1" noChangeArrowheads="1"/>
          </p:cNvSpPr>
          <p:nvPr>
            <p:ph type="body" idx="1"/>
          </p:nvPr>
        </p:nvSpPr>
        <p:spPr>
          <a:ln w="76200" cmpd="tri">
            <a:solidFill>
              <a:schemeClr val="tx1"/>
            </a:solidFill>
          </a:ln>
        </p:spPr>
        <p:txBody>
          <a:bodyPr/>
          <a:lstStyle/>
          <a:p>
            <a:r>
              <a:rPr lang="en-US" sz="1800"/>
              <a:t>Our reactions to stressors are influenced by many things – our personality, hereditary factors, our finances, previous personal experiences, our health, the state of our personal relationships.</a:t>
            </a:r>
          </a:p>
          <a:p>
            <a:endParaRPr lang="en-US" sz="1800"/>
          </a:p>
          <a:p>
            <a:r>
              <a:rPr lang="en-US" sz="1800"/>
              <a:t>Remember that your capacity to cope with stress varies under differing circumstances and at different stages in your life.</a:t>
            </a:r>
          </a:p>
          <a:p>
            <a:pPr>
              <a:buFontTx/>
              <a:buNone/>
            </a:pPr>
            <a:endParaRPr lang="en-US" sz="1800"/>
          </a:p>
          <a:p>
            <a:r>
              <a:rPr lang="en-US" sz="1800"/>
              <a:t>Remember that health professionals are in the business of world peace. If you are not at peace with yourself how can you help the rest of us </a:t>
            </a:r>
          </a:p>
          <a:p>
            <a:pPr algn="r"/>
            <a:endParaRPr lang="en-AU" sz="1800"/>
          </a:p>
        </p:txBody>
      </p:sp>
      <p:pic>
        <p:nvPicPr>
          <p:cNvPr id="20484" name="Picture 4" descr="BD07175_"/>
          <p:cNvPicPr>
            <a:picLocks noChangeAspect="1" noChangeArrowheads="1"/>
          </p:cNvPicPr>
          <p:nvPr/>
        </p:nvPicPr>
        <p:blipFill>
          <a:blip r:embed="rId2" cstate="print"/>
          <a:srcRect/>
          <a:stretch>
            <a:fillRect/>
          </a:stretch>
        </p:blipFill>
        <p:spPr bwMode="auto">
          <a:xfrm>
            <a:off x="2514600" y="4495800"/>
            <a:ext cx="3810000" cy="16764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ln w="76200" cmpd="tri">
            <a:solidFill>
              <a:schemeClr val="tx1"/>
            </a:solidFill>
          </a:ln>
        </p:spPr>
        <p:txBody>
          <a:bodyPr/>
          <a:lstStyle/>
          <a:p>
            <a:r>
              <a:rPr lang="en-US" sz="3600"/>
              <a:t>What Next?</a:t>
            </a:r>
            <a:endParaRPr lang="en-AU" sz="3600"/>
          </a:p>
        </p:txBody>
      </p:sp>
      <p:sp>
        <p:nvSpPr>
          <p:cNvPr id="21507" name="Rectangle 3"/>
          <p:cNvSpPr>
            <a:spLocks noGrp="1" noChangeArrowheads="1"/>
          </p:cNvSpPr>
          <p:nvPr>
            <p:ph type="body" idx="1"/>
          </p:nvPr>
        </p:nvSpPr>
        <p:spPr>
          <a:xfrm>
            <a:off x="457200" y="1600200"/>
            <a:ext cx="8229600" cy="4349750"/>
          </a:xfrm>
          <a:ln w="76200" cmpd="tri">
            <a:solidFill>
              <a:schemeClr val="tx1"/>
            </a:solidFill>
          </a:ln>
        </p:spPr>
        <p:txBody>
          <a:bodyPr/>
          <a:lstStyle/>
          <a:p>
            <a:pPr>
              <a:buFontTx/>
              <a:buNone/>
            </a:pPr>
            <a:r>
              <a:rPr lang="en-US" sz="1800"/>
              <a:t>Well that’s up to you, you could:</a:t>
            </a:r>
          </a:p>
          <a:p>
            <a:r>
              <a:rPr lang="en-US" sz="1800"/>
              <a:t>Walk away from here and say what a total waste of time that was! Then nothing would change for you, and if you are deliriously happy all the time then that’s fine. If your not then nothing will change for you.</a:t>
            </a:r>
          </a:p>
          <a:p>
            <a:r>
              <a:rPr lang="en-US" sz="1800"/>
              <a:t>Adopt one or more of the techniques mentioned today, work at them and improve the quality of your life.</a:t>
            </a:r>
          </a:p>
          <a:p>
            <a:r>
              <a:rPr lang="en-US" sz="1800"/>
              <a:t>Develop your own stress management plan.</a:t>
            </a:r>
          </a:p>
          <a:p>
            <a:r>
              <a:rPr lang="en-US" sz="1800"/>
              <a:t>Seek some assistance in developing your own stress management programme.</a:t>
            </a:r>
          </a:p>
          <a:p>
            <a:r>
              <a:rPr lang="en-US" sz="1800"/>
              <a:t>Take a course in meditation or Yoga</a:t>
            </a:r>
          </a:p>
          <a:p>
            <a:r>
              <a:rPr lang="en-US" sz="1800"/>
              <a:t>Take on some further reading, I would be happy to recommend some useful books.</a:t>
            </a:r>
            <a:endParaRPr lang="en-AU" sz="1800"/>
          </a:p>
        </p:txBody>
      </p:sp>
      <p:pic>
        <p:nvPicPr>
          <p:cNvPr id="21509" name="Picture 5" descr="j0299701"/>
          <p:cNvPicPr>
            <a:picLocks noChangeAspect="1" noChangeArrowheads="1"/>
          </p:cNvPicPr>
          <p:nvPr/>
        </p:nvPicPr>
        <p:blipFill>
          <a:blip r:embed="rId2" cstate="print"/>
          <a:srcRect/>
          <a:stretch>
            <a:fillRect/>
          </a:stretch>
        </p:blipFill>
        <p:spPr bwMode="auto">
          <a:xfrm>
            <a:off x="7088188" y="333375"/>
            <a:ext cx="1371600" cy="935038"/>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ln w="76200" cmpd="tri">
            <a:solidFill>
              <a:schemeClr val="tx1"/>
            </a:solidFill>
          </a:ln>
        </p:spPr>
        <p:txBody>
          <a:bodyPr/>
          <a:lstStyle/>
          <a:p>
            <a:r>
              <a:rPr lang="en-US"/>
              <a:t>Acknowledgements</a:t>
            </a:r>
          </a:p>
        </p:txBody>
      </p:sp>
      <p:sp>
        <p:nvSpPr>
          <p:cNvPr id="22531" name="Rectangle 3"/>
          <p:cNvSpPr>
            <a:spLocks noGrp="1" noChangeArrowheads="1"/>
          </p:cNvSpPr>
          <p:nvPr>
            <p:ph type="body" sz="half" idx="1"/>
          </p:nvPr>
        </p:nvSpPr>
        <p:spPr>
          <a:xfrm>
            <a:off x="457200" y="1600200"/>
            <a:ext cx="4043363" cy="4492625"/>
          </a:xfrm>
          <a:ln w="76200" cmpd="tri">
            <a:solidFill>
              <a:schemeClr val="tx1"/>
            </a:solidFill>
          </a:ln>
        </p:spPr>
        <p:txBody>
          <a:bodyPr/>
          <a:lstStyle/>
          <a:p>
            <a:pPr>
              <a:lnSpc>
                <a:spcPct val="90000"/>
              </a:lnSpc>
            </a:pPr>
            <a:r>
              <a:rPr lang="en-US" sz="2400" b="1"/>
              <a:t>I would like to acknowledge the following:</a:t>
            </a:r>
          </a:p>
          <a:p>
            <a:pPr>
              <a:lnSpc>
                <a:spcPct val="90000"/>
              </a:lnSpc>
            </a:pPr>
            <a:r>
              <a:rPr lang="en-US" sz="2400" b="1"/>
              <a:t>The Mental Health Foundation of New Zealand</a:t>
            </a:r>
          </a:p>
          <a:p>
            <a:pPr>
              <a:lnSpc>
                <a:spcPct val="90000"/>
              </a:lnSpc>
              <a:buFontTx/>
              <a:buNone/>
            </a:pPr>
            <a:endParaRPr lang="en-US" sz="2400" b="1"/>
          </a:p>
          <a:p>
            <a:pPr>
              <a:lnSpc>
                <a:spcPct val="90000"/>
              </a:lnSpc>
            </a:pPr>
            <a:r>
              <a:rPr lang="en-US" sz="2400" b="1"/>
              <a:t>Patricia Cameron-Hill Ba.App.Sc</a:t>
            </a:r>
          </a:p>
          <a:p>
            <a:pPr>
              <a:lnSpc>
                <a:spcPct val="90000"/>
              </a:lnSpc>
              <a:buFontTx/>
              <a:buNone/>
            </a:pPr>
            <a:endParaRPr lang="en-US" sz="2400" b="1"/>
          </a:p>
          <a:p>
            <a:pPr>
              <a:lnSpc>
                <a:spcPct val="90000"/>
              </a:lnSpc>
            </a:pPr>
            <a:r>
              <a:rPr lang="en-US" sz="2400" b="1"/>
              <a:t>Shayne Yates MBBS</a:t>
            </a:r>
          </a:p>
          <a:p>
            <a:pPr>
              <a:lnSpc>
                <a:spcPct val="90000"/>
              </a:lnSpc>
            </a:pPr>
            <a:endParaRPr lang="en-US" sz="2400" b="1"/>
          </a:p>
          <a:p>
            <a:pPr>
              <a:lnSpc>
                <a:spcPct val="90000"/>
              </a:lnSpc>
            </a:pPr>
            <a:endParaRPr lang="en-US" sz="2400" b="1"/>
          </a:p>
        </p:txBody>
      </p:sp>
      <p:pic>
        <p:nvPicPr>
          <p:cNvPr id="22536" name="Picture 8" descr="j0236322"/>
          <p:cNvPicPr>
            <a:picLocks noChangeAspect="1" noChangeArrowheads="1" noCrop="1"/>
          </p:cNvPicPr>
          <p:nvPr/>
        </p:nvPicPr>
        <p:blipFill>
          <a:blip r:embed="rId2" cstate="print"/>
          <a:srcRect/>
          <a:stretch>
            <a:fillRect/>
          </a:stretch>
        </p:blipFill>
        <p:spPr bwMode="auto">
          <a:xfrm>
            <a:off x="5580063" y="2420938"/>
            <a:ext cx="2808287" cy="244792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ln w="76200" cmpd="tri">
            <a:solidFill>
              <a:schemeClr val="tx1"/>
            </a:solidFill>
          </a:ln>
        </p:spPr>
        <p:txBody>
          <a:bodyPr/>
          <a:lstStyle/>
          <a:p>
            <a:r>
              <a:rPr lang="en-US"/>
              <a:t>THE END</a:t>
            </a:r>
          </a:p>
        </p:txBody>
      </p:sp>
      <p:sp>
        <p:nvSpPr>
          <p:cNvPr id="23555" name="Rectangle 3"/>
          <p:cNvSpPr>
            <a:spLocks noGrp="1" noChangeArrowheads="1"/>
          </p:cNvSpPr>
          <p:nvPr>
            <p:ph type="body" sz="half" idx="1"/>
          </p:nvPr>
        </p:nvSpPr>
        <p:spPr>
          <a:ln w="76200" cmpd="tri">
            <a:solidFill>
              <a:schemeClr val="tx1"/>
            </a:solidFill>
          </a:ln>
        </p:spPr>
        <p:txBody>
          <a:bodyPr/>
          <a:lstStyle/>
          <a:p>
            <a:pPr>
              <a:lnSpc>
                <a:spcPct val="90000"/>
              </a:lnSpc>
            </a:pPr>
            <a:r>
              <a:rPr lang="en-US" sz="2000">
                <a:cs typeface="Arial" charset="0"/>
              </a:rPr>
              <a:t>I hope you have found this presentation enjoyable and informative. </a:t>
            </a:r>
          </a:p>
          <a:p>
            <a:pPr>
              <a:lnSpc>
                <a:spcPct val="90000"/>
              </a:lnSpc>
            </a:pPr>
            <a:r>
              <a:rPr lang="en-US" sz="2000">
                <a:cs typeface="Arial" charset="0"/>
              </a:rPr>
              <a:t>Some of what you have heard is no more than common sense, but sometimes in the rush of life we need someone to remind us of these things.</a:t>
            </a:r>
          </a:p>
          <a:p>
            <a:pPr>
              <a:lnSpc>
                <a:spcPct val="90000"/>
              </a:lnSpc>
            </a:pPr>
            <a:r>
              <a:rPr lang="en-US" sz="2000">
                <a:cs typeface="Arial" charset="0"/>
              </a:rPr>
              <a:t>Be positive be happy.</a:t>
            </a:r>
          </a:p>
          <a:p>
            <a:pPr>
              <a:lnSpc>
                <a:spcPct val="90000"/>
              </a:lnSpc>
            </a:pPr>
            <a:r>
              <a:rPr lang="en-US" sz="2400" b="1">
                <a:cs typeface="Arial" charset="0"/>
              </a:rPr>
              <a:t>Thank you for your attention and participation.</a:t>
            </a:r>
          </a:p>
        </p:txBody>
      </p:sp>
      <p:sp>
        <p:nvSpPr>
          <p:cNvPr id="23559" name="Rectangle 7"/>
          <p:cNvSpPr>
            <a:spLocks noChangeArrowheads="1"/>
          </p:cNvSpPr>
          <p:nvPr/>
        </p:nvSpPr>
        <p:spPr bwMode="auto">
          <a:xfrm>
            <a:off x="4643438" y="1700213"/>
            <a:ext cx="3744912" cy="642937"/>
          </a:xfrm>
          <a:prstGeom prst="rect">
            <a:avLst/>
          </a:prstGeom>
          <a:noFill/>
          <a:ln w="9525">
            <a:noFill/>
            <a:miter lim="800000"/>
            <a:headEnd/>
            <a:tailEnd/>
          </a:ln>
          <a:effectLst/>
        </p:spPr>
        <p:txBody>
          <a:bodyPr>
            <a:spAutoFit/>
          </a:bodyPr>
          <a:lstStyle/>
          <a:p>
            <a:pPr>
              <a:lnSpc>
                <a:spcPct val="90000"/>
              </a:lnSpc>
              <a:spcBef>
                <a:spcPct val="20000"/>
              </a:spcBef>
            </a:pPr>
            <a:r>
              <a:rPr lang="en-US"/>
              <a:t>A teaching tool by  T D Projects</a:t>
            </a:r>
          </a:p>
          <a:p>
            <a:pPr>
              <a:lnSpc>
                <a:spcPct val="90000"/>
              </a:lnSpc>
              <a:spcBef>
                <a:spcPct val="20000"/>
              </a:spcBef>
            </a:pPr>
            <a:r>
              <a:rPr lang="en-US"/>
              <a:t>In a nutshell series</a:t>
            </a:r>
          </a:p>
        </p:txBody>
      </p:sp>
      <p:pic>
        <p:nvPicPr>
          <p:cNvPr id="23560" name="Picture 8" descr="j0131509"/>
          <p:cNvPicPr>
            <a:picLocks noGrp="1" noChangeAspect="1" noChangeArrowheads="1"/>
          </p:cNvPicPr>
          <p:nvPr>
            <p:ph type="clipArt" sz="half" idx="2"/>
          </p:nvPr>
        </p:nvPicPr>
        <p:blipFill>
          <a:blip r:embed="rId2" cstate="print"/>
          <a:srcRect/>
          <a:stretch>
            <a:fillRect/>
          </a:stretch>
        </p:blipFill>
        <p:spPr>
          <a:xfrm>
            <a:off x="4932363" y="2673350"/>
            <a:ext cx="1152525" cy="938213"/>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Stress and Fatigue</a:t>
            </a:r>
            <a:endParaRPr lang="en-AU"/>
          </a:p>
        </p:txBody>
      </p:sp>
      <p:sp>
        <p:nvSpPr>
          <p:cNvPr id="26628" name="Rectangle 4"/>
          <p:cNvSpPr>
            <a:spLocks noChangeArrowheads="1"/>
          </p:cNvSpPr>
          <p:nvPr/>
        </p:nvSpPr>
        <p:spPr bwMode="auto">
          <a:xfrm>
            <a:off x="2286000" y="2284413"/>
            <a:ext cx="4572000" cy="2585323"/>
          </a:xfrm>
          <a:prstGeom prst="rect">
            <a:avLst/>
          </a:prstGeom>
          <a:noFill/>
          <a:ln w="9525">
            <a:noFill/>
            <a:miter lim="800000"/>
            <a:headEnd/>
            <a:tailEnd/>
          </a:ln>
          <a:effectLst/>
        </p:spPr>
        <p:txBody>
          <a:bodyPr>
            <a:spAutoFit/>
          </a:bodyPr>
          <a:lstStyle/>
          <a:p>
            <a:r>
              <a:rPr lang="en-US" dirty="0" smtClean="0"/>
              <a:t>The Health and Safety in Employment Act 1992( amended in 2003) </a:t>
            </a:r>
            <a:r>
              <a:rPr lang="en-US" dirty="0"/>
              <a:t>now covers stress and fatigue as potential work hazards and sources of harm and that certain behaviours may create a hazard.</a:t>
            </a:r>
          </a:p>
          <a:p>
            <a:r>
              <a:rPr lang="en-US" dirty="0"/>
              <a:t>So stress or fatigue can be the result of a hazard in the workplace or</a:t>
            </a:r>
          </a:p>
          <a:p>
            <a:r>
              <a:rPr lang="en-US" dirty="0"/>
              <a:t>Stress may cause hazards in the workplace</a:t>
            </a:r>
            <a:endParaRPr lang="en-AU" dirty="0"/>
          </a:p>
        </p:txBody>
      </p:sp>
      <p:pic>
        <p:nvPicPr>
          <p:cNvPr id="26632" name="Picture 8" descr="j0282570"/>
          <p:cNvPicPr>
            <a:picLocks noGrp="1" noChangeAspect="1" noChangeArrowheads="1"/>
          </p:cNvPicPr>
          <p:nvPr>
            <p:ph idx="1"/>
          </p:nvPr>
        </p:nvPicPr>
        <p:blipFill>
          <a:blip r:embed="rId2" cstate="print"/>
          <a:srcRect/>
          <a:stretch>
            <a:fillRect/>
          </a:stretch>
        </p:blipFill>
        <p:spPr>
          <a:xfrm>
            <a:off x="6732588" y="4437063"/>
            <a:ext cx="1789112" cy="1803400"/>
          </a:xfrm>
          <a:noFill/>
          <a:ln/>
        </p:spPr>
      </p:pic>
      <p:pic>
        <p:nvPicPr>
          <p:cNvPr id="26633" name="Picture 9" descr="j0355649"/>
          <p:cNvPicPr>
            <a:picLocks noChangeAspect="1" noChangeArrowheads="1"/>
          </p:cNvPicPr>
          <p:nvPr/>
        </p:nvPicPr>
        <p:blipFill>
          <a:blip r:embed="rId3" cstate="print"/>
          <a:srcRect/>
          <a:stretch>
            <a:fillRect/>
          </a:stretch>
        </p:blipFill>
        <p:spPr bwMode="auto">
          <a:xfrm>
            <a:off x="6964363" y="935038"/>
            <a:ext cx="1746250" cy="1787525"/>
          </a:xfrm>
          <a:prstGeom prst="rect">
            <a:avLst/>
          </a:prstGeom>
          <a:noFill/>
        </p:spPr>
      </p:pic>
      <p:pic>
        <p:nvPicPr>
          <p:cNvPr id="26634" name="Picture 10" descr="j0285426"/>
          <p:cNvPicPr>
            <a:picLocks noChangeAspect="1" noChangeArrowheads="1"/>
          </p:cNvPicPr>
          <p:nvPr/>
        </p:nvPicPr>
        <p:blipFill>
          <a:blip r:embed="rId4" cstate="print"/>
          <a:srcRect/>
          <a:stretch>
            <a:fillRect/>
          </a:stretch>
        </p:blipFill>
        <p:spPr bwMode="auto">
          <a:xfrm>
            <a:off x="414338" y="911225"/>
            <a:ext cx="1611312" cy="1836738"/>
          </a:xfrm>
          <a:prstGeom prst="rect">
            <a:avLst/>
          </a:prstGeom>
          <a:noFill/>
        </p:spPr>
      </p:pic>
      <p:pic>
        <p:nvPicPr>
          <p:cNvPr id="26635" name="Picture 11" descr="j0239107"/>
          <p:cNvPicPr>
            <a:picLocks noChangeAspect="1" noChangeArrowheads="1"/>
          </p:cNvPicPr>
          <p:nvPr/>
        </p:nvPicPr>
        <p:blipFill>
          <a:blip r:embed="rId5" cstate="print"/>
          <a:srcRect/>
          <a:stretch>
            <a:fillRect/>
          </a:stretch>
        </p:blipFill>
        <p:spPr bwMode="auto">
          <a:xfrm>
            <a:off x="539750" y="4724400"/>
            <a:ext cx="1776413" cy="1763713"/>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381000"/>
            <a:ext cx="8229600" cy="960438"/>
          </a:xfrm>
          <a:ln w="76200" cmpd="tri">
            <a:solidFill>
              <a:schemeClr val="tx1"/>
            </a:solidFill>
          </a:ln>
        </p:spPr>
        <p:txBody>
          <a:bodyPr/>
          <a:lstStyle/>
          <a:p>
            <a:r>
              <a:rPr lang="en-US" sz="3200"/>
              <a:t>Why do we get stressed? </a:t>
            </a:r>
            <a:endParaRPr lang="en-AU" sz="3200"/>
          </a:p>
        </p:txBody>
      </p:sp>
      <p:sp>
        <p:nvSpPr>
          <p:cNvPr id="5123" name="Rectangle 3"/>
          <p:cNvSpPr>
            <a:spLocks noGrp="1" noChangeArrowheads="1"/>
          </p:cNvSpPr>
          <p:nvPr>
            <p:ph type="body" idx="1"/>
          </p:nvPr>
        </p:nvSpPr>
        <p:spPr>
          <a:xfrm>
            <a:off x="457200" y="1676400"/>
            <a:ext cx="8229600" cy="4449763"/>
          </a:xfrm>
          <a:ln w="76200" cmpd="tri">
            <a:solidFill>
              <a:schemeClr val="tx1"/>
            </a:solidFill>
          </a:ln>
        </p:spPr>
        <p:txBody>
          <a:bodyPr/>
          <a:lstStyle/>
          <a:p>
            <a:pPr>
              <a:buFontTx/>
              <a:buNone/>
            </a:pPr>
            <a:r>
              <a:rPr lang="en-US" sz="2400"/>
              <a:t>Let me tell you a little story, picture this scene.</a:t>
            </a:r>
          </a:p>
          <a:p>
            <a:r>
              <a:rPr lang="en-US" sz="2000"/>
              <a:t>A caveman is sitting in his cave minding his own business when he hears a loud roar. His brain reads this as a sabre-toothed tiger and puts out a red alert to all parts of his body to prepare for fight or flight. He’ll have to take on the sabre-toothed tiger or run for his life.</a:t>
            </a:r>
          </a:p>
          <a:p>
            <a:pPr>
              <a:buFontTx/>
              <a:buNone/>
            </a:pPr>
            <a:r>
              <a:rPr lang="en-US" sz="2000"/>
              <a:t>     He looks around, sees a club grabs it and belts the tiger on the head. He feels much much better. </a:t>
            </a:r>
          </a:p>
          <a:p>
            <a:r>
              <a:rPr lang="en-US" sz="2000"/>
              <a:t>You would too if you could belt the people in your life who are causing you stress! but unfortunately you would face jail, so this is not an option.</a:t>
            </a:r>
          </a:p>
        </p:txBody>
      </p:sp>
      <p:pic>
        <p:nvPicPr>
          <p:cNvPr id="5124" name="Picture 4" descr="j0299273"/>
          <p:cNvPicPr>
            <a:picLocks noChangeAspect="1" noChangeArrowheads="1"/>
          </p:cNvPicPr>
          <p:nvPr/>
        </p:nvPicPr>
        <p:blipFill>
          <a:blip r:embed="rId2" cstate="print"/>
          <a:srcRect/>
          <a:stretch>
            <a:fillRect/>
          </a:stretch>
        </p:blipFill>
        <p:spPr bwMode="auto">
          <a:xfrm>
            <a:off x="6804025" y="4724400"/>
            <a:ext cx="1781175" cy="129698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8218488" cy="922337"/>
          </a:xfrm>
          <a:ln w="76200" cmpd="tri">
            <a:solidFill>
              <a:schemeClr val="tx1"/>
            </a:solidFill>
          </a:ln>
        </p:spPr>
        <p:txBody>
          <a:bodyPr/>
          <a:lstStyle/>
          <a:p>
            <a:r>
              <a:rPr lang="en-US" sz="3600"/>
              <a:t>What is stress </a:t>
            </a:r>
            <a:endParaRPr lang="en-AU" sz="3600"/>
          </a:p>
        </p:txBody>
      </p:sp>
      <p:sp>
        <p:nvSpPr>
          <p:cNvPr id="6147" name="Rectangle 3"/>
          <p:cNvSpPr>
            <a:spLocks noGrp="1" noChangeArrowheads="1"/>
          </p:cNvSpPr>
          <p:nvPr>
            <p:ph type="body" idx="1"/>
          </p:nvPr>
        </p:nvSpPr>
        <p:spPr>
          <a:xfrm>
            <a:off x="457200" y="1268413"/>
            <a:ext cx="8229600" cy="4857750"/>
          </a:xfrm>
          <a:ln w="76200" cmpd="tri">
            <a:solidFill>
              <a:schemeClr val="tx1"/>
            </a:solidFill>
          </a:ln>
        </p:spPr>
        <p:txBody>
          <a:bodyPr/>
          <a:lstStyle/>
          <a:p>
            <a:pPr>
              <a:lnSpc>
                <a:spcPct val="90000"/>
              </a:lnSpc>
            </a:pPr>
            <a:r>
              <a:rPr lang="en-US" sz="1800"/>
              <a:t>When your brain perceives that your life is under threat it sends messages to all parts of the body to prepare for action. It is an automatic reaction to challenge that helps to save your life by giving a powerful boost to your breathing , blood pressure and heart rate to pump three or four times more blood to the muscles than normal. Your liver releases sugar into your bloodstream and the blood vessels in your larger muscles expand to get energy and oxygen to where they are needed. Your muscles tense, digestion stops and all your senses are heightened. The main reason your body makes this transformation is due to the release of </a:t>
            </a:r>
            <a:r>
              <a:rPr lang="en-US" sz="1800" b="1"/>
              <a:t>the hormones of stress</a:t>
            </a:r>
            <a:r>
              <a:rPr lang="en-US" sz="1800"/>
              <a:t> namely Cortisone and Adrenaline.</a:t>
            </a:r>
          </a:p>
          <a:p>
            <a:pPr>
              <a:lnSpc>
                <a:spcPct val="90000"/>
              </a:lnSpc>
            </a:pPr>
            <a:r>
              <a:rPr lang="en-US" sz="1800"/>
              <a:t>Nowadays we may not encounter many sabre-toothed tigers, but our bodies have been programmed to react to circumstances such as running late for work, family or work problems in the same way as they would respond to a life–threatening event. You may not think you are getting worked up, but your brain may be treating it as though your life were on the line. </a:t>
            </a:r>
          </a:p>
          <a:p>
            <a:pPr>
              <a:lnSpc>
                <a:spcPct val="90000"/>
              </a:lnSpc>
            </a:pPr>
            <a:r>
              <a:rPr lang="en-US" sz="1800"/>
              <a:t>Instead of working it off by belting the tiger, we allow it to eat away at our insides – </a:t>
            </a:r>
            <a:r>
              <a:rPr lang="en-US" sz="1800" b="1"/>
              <a:t>and that is what causes the problem.</a:t>
            </a:r>
            <a:endParaRPr lang="en-AU" sz="1800" b="1"/>
          </a:p>
        </p:txBody>
      </p:sp>
      <p:pic>
        <p:nvPicPr>
          <p:cNvPr id="6156" name="Picture 12" descr="j0336396"/>
          <p:cNvPicPr>
            <a:picLocks noChangeAspect="1" noChangeArrowheads="1" noCrop="1"/>
          </p:cNvPicPr>
          <p:nvPr/>
        </p:nvPicPr>
        <p:blipFill>
          <a:blip r:embed="rId2" cstate="print"/>
          <a:srcRect/>
          <a:stretch>
            <a:fillRect/>
          </a:stretch>
        </p:blipFill>
        <p:spPr bwMode="auto">
          <a:xfrm>
            <a:off x="6011863" y="476250"/>
            <a:ext cx="609600" cy="6096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ln w="76200" cmpd="tri">
            <a:solidFill>
              <a:schemeClr val="tx1"/>
            </a:solidFill>
          </a:ln>
        </p:spPr>
        <p:txBody>
          <a:bodyPr/>
          <a:lstStyle/>
          <a:p>
            <a:r>
              <a:rPr lang="en-US" sz="3600"/>
              <a:t>Stressors - what are they?</a:t>
            </a:r>
            <a:endParaRPr lang="en-AU" sz="3600"/>
          </a:p>
        </p:txBody>
      </p:sp>
      <p:sp>
        <p:nvSpPr>
          <p:cNvPr id="8195" name="Rectangle 3"/>
          <p:cNvSpPr>
            <a:spLocks noGrp="1" noChangeArrowheads="1"/>
          </p:cNvSpPr>
          <p:nvPr>
            <p:ph type="body" sz="half" idx="1"/>
          </p:nvPr>
        </p:nvSpPr>
        <p:spPr>
          <a:ln w="76200" cmpd="tri">
            <a:solidFill>
              <a:schemeClr val="tx1"/>
            </a:solidFill>
          </a:ln>
        </p:spPr>
        <p:txBody>
          <a:bodyPr/>
          <a:lstStyle/>
          <a:p>
            <a:pPr>
              <a:lnSpc>
                <a:spcPct val="90000"/>
              </a:lnSpc>
              <a:buFontTx/>
              <a:buNone/>
            </a:pPr>
            <a:r>
              <a:rPr lang="en-US" sz="1600"/>
              <a:t>Basically there are two types of stressors: </a:t>
            </a:r>
          </a:p>
          <a:p>
            <a:pPr>
              <a:lnSpc>
                <a:spcPct val="90000"/>
              </a:lnSpc>
              <a:buFontTx/>
              <a:buNone/>
            </a:pPr>
            <a:r>
              <a:rPr lang="en-US" sz="1600"/>
              <a:t>External and Internal</a:t>
            </a:r>
          </a:p>
          <a:p>
            <a:pPr>
              <a:lnSpc>
                <a:spcPct val="90000"/>
              </a:lnSpc>
              <a:buFontTx/>
              <a:buNone/>
            </a:pPr>
            <a:r>
              <a:rPr lang="en-US" sz="1400"/>
              <a:t>External stressors can be:</a:t>
            </a:r>
          </a:p>
          <a:p>
            <a:pPr>
              <a:lnSpc>
                <a:spcPct val="90000"/>
              </a:lnSpc>
            </a:pPr>
            <a:r>
              <a:rPr lang="en-US" sz="1400"/>
              <a:t>To much noise</a:t>
            </a:r>
          </a:p>
          <a:p>
            <a:pPr>
              <a:lnSpc>
                <a:spcPct val="90000"/>
              </a:lnSpc>
            </a:pPr>
            <a:r>
              <a:rPr lang="en-US" sz="1400"/>
              <a:t>Too much mess</a:t>
            </a:r>
          </a:p>
          <a:p>
            <a:pPr>
              <a:lnSpc>
                <a:spcPct val="90000"/>
              </a:lnSpc>
            </a:pPr>
            <a:r>
              <a:rPr lang="en-US" sz="1400"/>
              <a:t>Too much work</a:t>
            </a:r>
          </a:p>
          <a:p>
            <a:pPr>
              <a:lnSpc>
                <a:spcPct val="90000"/>
              </a:lnSpc>
            </a:pPr>
            <a:r>
              <a:rPr lang="en-US" sz="1400"/>
              <a:t>Too much responsibilities</a:t>
            </a:r>
          </a:p>
          <a:p>
            <a:pPr>
              <a:lnSpc>
                <a:spcPct val="90000"/>
              </a:lnSpc>
            </a:pPr>
            <a:r>
              <a:rPr lang="en-US" sz="1400"/>
              <a:t>Unhappy relationships</a:t>
            </a:r>
          </a:p>
          <a:p>
            <a:pPr>
              <a:lnSpc>
                <a:spcPct val="90000"/>
              </a:lnSpc>
            </a:pPr>
            <a:r>
              <a:rPr lang="en-US" sz="1400"/>
              <a:t>Changes</a:t>
            </a:r>
          </a:p>
          <a:p>
            <a:pPr>
              <a:lnSpc>
                <a:spcPct val="90000"/>
              </a:lnSpc>
            </a:pPr>
            <a:r>
              <a:rPr lang="en-US" sz="1400"/>
              <a:t>A disorganised workplace</a:t>
            </a:r>
          </a:p>
          <a:p>
            <a:pPr>
              <a:lnSpc>
                <a:spcPct val="90000"/>
              </a:lnSpc>
            </a:pPr>
            <a:r>
              <a:rPr lang="en-US" sz="1400"/>
              <a:t>Too much stimulation</a:t>
            </a:r>
          </a:p>
          <a:p>
            <a:pPr>
              <a:lnSpc>
                <a:spcPct val="90000"/>
              </a:lnSpc>
            </a:pPr>
            <a:r>
              <a:rPr lang="en-US" sz="1400"/>
              <a:t>Not enough stimulation</a:t>
            </a:r>
          </a:p>
          <a:p>
            <a:pPr>
              <a:lnSpc>
                <a:spcPct val="90000"/>
              </a:lnSpc>
            </a:pPr>
            <a:endParaRPr lang="en-US" sz="1400"/>
          </a:p>
          <a:p>
            <a:pPr>
              <a:lnSpc>
                <a:spcPct val="90000"/>
              </a:lnSpc>
              <a:buFontTx/>
              <a:buNone/>
            </a:pPr>
            <a:r>
              <a:rPr lang="en-US" sz="1400"/>
              <a:t>Internal Stressors can be:</a:t>
            </a:r>
          </a:p>
          <a:p>
            <a:pPr>
              <a:lnSpc>
                <a:spcPct val="90000"/>
              </a:lnSpc>
            </a:pPr>
            <a:r>
              <a:rPr lang="en-US" sz="1400"/>
              <a:t>Our physical health</a:t>
            </a:r>
          </a:p>
          <a:p>
            <a:pPr>
              <a:lnSpc>
                <a:spcPct val="90000"/>
              </a:lnSpc>
            </a:pPr>
            <a:r>
              <a:rPr lang="en-US" sz="1400"/>
              <a:t>Our mental state</a:t>
            </a:r>
          </a:p>
          <a:p>
            <a:pPr>
              <a:lnSpc>
                <a:spcPct val="90000"/>
              </a:lnSpc>
            </a:pPr>
            <a:r>
              <a:rPr lang="en-US" sz="1400"/>
              <a:t>Our Self-talk</a:t>
            </a:r>
            <a:endParaRPr lang="en-AU" sz="1400"/>
          </a:p>
        </p:txBody>
      </p:sp>
      <p:pic>
        <p:nvPicPr>
          <p:cNvPr id="8196" name="Picture 4" descr="j0250257"/>
          <p:cNvPicPr>
            <a:picLocks noGrp="1" noChangeAspect="1" noChangeArrowheads="1"/>
          </p:cNvPicPr>
          <p:nvPr>
            <p:ph sz="half" idx="2"/>
          </p:nvPr>
        </p:nvPicPr>
        <p:blipFill>
          <a:blip r:embed="rId2" cstate="print"/>
          <a:srcRect/>
          <a:stretch>
            <a:fillRect/>
          </a:stretch>
        </p:blipFill>
        <p:spPr>
          <a:xfrm rot="987594">
            <a:off x="4724400" y="2133600"/>
            <a:ext cx="3654425" cy="3167063"/>
          </a:xfrm>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4638"/>
            <a:ext cx="8229600" cy="850900"/>
          </a:xfrm>
          <a:ln w="76200" cmpd="tri">
            <a:solidFill>
              <a:schemeClr val="tx1"/>
            </a:solidFill>
          </a:ln>
        </p:spPr>
        <p:txBody>
          <a:bodyPr/>
          <a:lstStyle/>
          <a:p>
            <a:r>
              <a:rPr lang="en-US" sz="3600"/>
              <a:t>Self - talk</a:t>
            </a:r>
            <a:endParaRPr lang="en-AU" sz="3600"/>
          </a:p>
        </p:txBody>
      </p:sp>
      <p:sp>
        <p:nvSpPr>
          <p:cNvPr id="9219" name="Rectangle 3"/>
          <p:cNvSpPr>
            <a:spLocks noGrp="1" noChangeArrowheads="1"/>
          </p:cNvSpPr>
          <p:nvPr>
            <p:ph type="body" idx="1"/>
          </p:nvPr>
        </p:nvSpPr>
        <p:spPr>
          <a:ln w="76200" cmpd="tri">
            <a:solidFill>
              <a:schemeClr val="tx1"/>
            </a:solidFill>
          </a:ln>
        </p:spPr>
        <p:txBody>
          <a:bodyPr/>
          <a:lstStyle/>
          <a:p>
            <a:pPr>
              <a:buFontTx/>
              <a:buNone/>
            </a:pPr>
            <a:r>
              <a:rPr lang="en-US" sz="1800"/>
              <a:t>Lets take a moment to think about self-talk. Its something we all do most of the time and is a big factor in the world of Stress.</a:t>
            </a:r>
          </a:p>
          <a:p>
            <a:endParaRPr lang="en-US" sz="1800"/>
          </a:p>
          <a:p>
            <a:pPr>
              <a:buFontTx/>
              <a:buNone/>
            </a:pPr>
            <a:r>
              <a:rPr lang="en-US" sz="1800"/>
              <a:t>We spend much of our day talking to ourselves. We are in constant dialogue with our brains, commenting on how we feel about things, perhaps even the odd rude remark that, fortunately no-one hears.</a:t>
            </a:r>
          </a:p>
          <a:p>
            <a:pPr>
              <a:buFontTx/>
              <a:buNone/>
            </a:pPr>
            <a:endParaRPr lang="en-US" sz="1800"/>
          </a:p>
          <a:p>
            <a:pPr>
              <a:buFontTx/>
              <a:buNone/>
            </a:pPr>
            <a:r>
              <a:rPr lang="en-US" sz="1800"/>
              <a:t>Self-talk helps us make sense of our world and helps to get our thinking straight. Sadly we often give ourselves the wrong messages, like “I should have…” or “I ought to have….” and “I have to…” or “I must…” </a:t>
            </a:r>
          </a:p>
          <a:p>
            <a:pPr>
              <a:buFontTx/>
              <a:buNone/>
            </a:pPr>
            <a:endParaRPr lang="en-US" sz="1800"/>
          </a:p>
          <a:p>
            <a:pPr>
              <a:buFontTx/>
              <a:buNone/>
            </a:pPr>
            <a:r>
              <a:rPr lang="en-US" sz="1800"/>
              <a:t>We tend to set unrealistic standards of perfection for ourselves – how many of us are perfect?</a:t>
            </a:r>
          </a:p>
          <a:p>
            <a:pPr>
              <a:buFontTx/>
              <a:buNone/>
            </a:pPr>
            <a:r>
              <a:rPr lang="en-US" sz="1800">
                <a:solidFill>
                  <a:schemeClr val="accent2"/>
                </a:solidFill>
              </a:rPr>
              <a:t>More on this later…….</a:t>
            </a:r>
            <a:endParaRPr lang="en-AU" sz="1800">
              <a:solidFill>
                <a:schemeClr val="accent2"/>
              </a:solidFill>
            </a:endParaRPr>
          </a:p>
        </p:txBody>
      </p:sp>
      <p:pic>
        <p:nvPicPr>
          <p:cNvPr id="9220" name="Picture 4" descr="j0311856"/>
          <p:cNvPicPr>
            <a:picLocks noChangeAspect="1" noChangeArrowheads="1"/>
          </p:cNvPicPr>
          <p:nvPr/>
        </p:nvPicPr>
        <p:blipFill>
          <a:blip r:embed="rId2" cstate="print"/>
          <a:srcRect/>
          <a:stretch>
            <a:fillRect/>
          </a:stretch>
        </p:blipFill>
        <p:spPr bwMode="auto">
          <a:xfrm>
            <a:off x="6300788" y="333375"/>
            <a:ext cx="1295400" cy="71913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ln w="76200" cmpd="tri">
            <a:solidFill>
              <a:schemeClr val="tx1"/>
            </a:solidFill>
          </a:ln>
        </p:spPr>
        <p:txBody>
          <a:bodyPr/>
          <a:lstStyle/>
          <a:p>
            <a:r>
              <a:rPr lang="en-US" sz="3600"/>
              <a:t>So is stress bad for us?</a:t>
            </a:r>
            <a:endParaRPr lang="en-AU" sz="3600"/>
          </a:p>
        </p:txBody>
      </p:sp>
      <p:sp>
        <p:nvSpPr>
          <p:cNvPr id="7171" name="Rectangle 3"/>
          <p:cNvSpPr>
            <a:spLocks noGrp="1" noChangeArrowheads="1"/>
          </p:cNvSpPr>
          <p:nvPr>
            <p:ph type="body" sz="half" idx="1"/>
          </p:nvPr>
        </p:nvSpPr>
        <p:spPr>
          <a:ln w="76200" cmpd="tri">
            <a:solidFill>
              <a:schemeClr val="tx1"/>
            </a:solidFill>
          </a:ln>
        </p:spPr>
        <p:txBody>
          <a:bodyPr/>
          <a:lstStyle/>
          <a:p>
            <a:pPr>
              <a:lnSpc>
                <a:spcPct val="80000"/>
              </a:lnSpc>
              <a:buFontTx/>
              <a:buNone/>
            </a:pPr>
            <a:r>
              <a:rPr lang="en-US" sz="1600" b="1"/>
              <a:t>Do You Recognise Any of These Symptoms in yourself? In others?</a:t>
            </a:r>
          </a:p>
          <a:p>
            <a:pPr>
              <a:lnSpc>
                <a:spcPct val="80000"/>
              </a:lnSpc>
              <a:buFontTx/>
              <a:buNone/>
            </a:pPr>
            <a:endParaRPr lang="en-US" sz="1600" b="1"/>
          </a:p>
          <a:p>
            <a:pPr>
              <a:lnSpc>
                <a:spcPct val="80000"/>
              </a:lnSpc>
            </a:pPr>
            <a:r>
              <a:rPr lang="en-US" sz="1400"/>
              <a:t>Headaches</a:t>
            </a:r>
          </a:p>
          <a:p>
            <a:pPr>
              <a:lnSpc>
                <a:spcPct val="80000"/>
              </a:lnSpc>
            </a:pPr>
            <a:r>
              <a:rPr lang="en-US" sz="1400"/>
              <a:t>Insomnia</a:t>
            </a:r>
          </a:p>
          <a:p>
            <a:pPr>
              <a:lnSpc>
                <a:spcPct val="80000"/>
              </a:lnSpc>
            </a:pPr>
            <a:r>
              <a:rPr lang="en-US" sz="1400"/>
              <a:t>Tiredness</a:t>
            </a:r>
          </a:p>
          <a:p>
            <a:pPr>
              <a:lnSpc>
                <a:spcPct val="80000"/>
              </a:lnSpc>
            </a:pPr>
            <a:r>
              <a:rPr lang="en-US" sz="1400"/>
              <a:t>Palpitations</a:t>
            </a:r>
          </a:p>
          <a:p>
            <a:pPr>
              <a:lnSpc>
                <a:spcPct val="80000"/>
              </a:lnSpc>
            </a:pPr>
            <a:r>
              <a:rPr lang="en-US" sz="1400"/>
              <a:t>Heavy Sweating</a:t>
            </a:r>
          </a:p>
          <a:p>
            <a:pPr>
              <a:lnSpc>
                <a:spcPct val="80000"/>
              </a:lnSpc>
            </a:pPr>
            <a:r>
              <a:rPr lang="en-US" sz="1400"/>
              <a:t>Tight or painful muscles and or joints</a:t>
            </a:r>
          </a:p>
          <a:p>
            <a:pPr>
              <a:lnSpc>
                <a:spcPct val="80000"/>
              </a:lnSpc>
            </a:pPr>
            <a:r>
              <a:rPr lang="en-US" sz="1400"/>
              <a:t>Constipation (hard to notice in others!)</a:t>
            </a:r>
          </a:p>
          <a:p>
            <a:pPr>
              <a:lnSpc>
                <a:spcPct val="80000"/>
              </a:lnSpc>
            </a:pPr>
            <a:r>
              <a:rPr lang="en-US" sz="1400"/>
              <a:t>Indigestion and or stomach upsets</a:t>
            </a:r>
          </a:p>
          <a:p>
            <a:pPr>
              <a:lnSpc>
                <a:spcPct val="80000"/>
              </a:lnSpc>
            </a:pPr>
            <a:r>
              <a:rPr lang="en-US" sz="1400"/>
              <a:t>Skin rashes and or itches</a:t>
            </a:r>
          </a:p>
          <a:p>
            <a:pPr>
              <a:lnSpc>
                <a:spcPct val="80000"/>
              </a:lnSpc>
            </a:pPr>
            <a:r>
              <a:rPr lang="en-US" sz="1400"/>
              <a:t>High blood pressure</a:t>
            </a:r>
          </a:p>
          <a:p>
            <a:pPr>
              <a:lnSpc>
                <a:spcPct val="80000"/>
              </a:lnSpc>
            </a:pPr>
            <a:r>
              <a:rPr lang="en-US" sz="1400"/>
              <a:t>Frequent nervous tics, muscle spasm or twitching eyelids</a:t>
            </a:r>
          </a:p>
          <a:p>
            <a:pPr>
              <a:lnSpc>
                <a:spcPct val="80000"/>
              </a:lnSpc>
            </a:pPr>
            <a:r>
              <a:rPr lang="en-US" sz="1400"/>
              <a:t>Tearfulness for no apparent reason</a:t>
            </a:r>
          </a:p>
          <a:p>
            <a:pPr>
              <a:lnSpc>
                <a:spcPct val="80000"/>
              </a:lnSpc>
            </a:pPr>
            <a:r>
              <a:rPr lang="en-US" sz="1400"/>
              <a:t>Frequent colds or flu</a:t>
            </a:r>
            <a:endParaRPr lang="en-AU" sz="1400"/>
          </a:p>
          <a:p>
            <a:pPr>
              <a:lnSpc>
                <a:spcPct val="80000"/>
              </a:lnSpc>
            </a:pPr>
            <a:endParaRPr lang="en-AU" sz="1400"/>
          </a:p>
        </p:txBody>
      </p:sp>
      <p:pic>
        <p:nvPicPr>
          <p:cNvPr id="7172" name="Picture 4" descr="j0282604"/>
          <p:cNvPicPr>
            <a:picLocks noGrp="1" noChangeAspect="1" noChangeArrowheads="1"/>
          </p:cNvPicPr>
          <p:nvPr>
            <p:ph sz="half" idx="2"/>
          </p:nvPr>
        </p:nvPicPr>
        <p:blipFill>
          <a:blip r:embed="rId2" cstate="print"/>
          <a:srcRect/>
          <a:stretch>
            <a:fillRect/>
          </a:stretch>
        </p:blipFill>
        <p:spPr>
          <a:xfrm rot="769471">
            <a:off x="5003800" y="2133600"/>
            <a:ext cx="2570163" cy="2616200"/>
          </a:xfrm>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638"/>
            <a:ext cx="8229600" cy="1020762"/>
          </a:xfrm>
          <a:ln w="76200" cmpd="tri">
            <a:solidFill>
              <a:schemeClr val="tx1"/>
            </a:solidFill>
          </a:ln>
        </p:spPr>
        <p:txBody>
          <a:bodyPr/>
          <a:lstStyle/>
          <a:p>
            <a:r>
              <a:rPr lang="en-US" sz="3600"/>
              <a:t>What can we do about Stress ?</a:t>
            </a:r>
            <a:endParaRPr lang="en-AU" sz="3600"/>
          </a:p>
        </p:txBody>
      </p:sp>
      <p:sp>
        <p:nvSpPr>
          <p:cNvPr id="10243" name="Rectangle 3"/>
          <p:cNvSpPr>
            <a:spLocks noGrp="1" noChangeArrowheads="1"/>
          </p:cNvSpPr>
          <p:nvPr>
            <p:ph type="body" idx="1"/>
          </p:nvPr>
        </p:nvSpPr>
        <p:spPr>
          <a:xfrm>
            <a:off x="457200" y="1447800"/>
            <a:ext cx="8229600" cy="4800600"/>
          </a:xfrm>
          <a:ln w="76200" cmpd="tri">
            <a:solidFill>
              <a:schemeClr val="tx1"/>
            </a:solidFill>
          </a:ln>
        </p:spPr>
        <p:txBody>
          <a:bodyPr/>
          <a:lstStyle/>
          <a:p>
            <a:pPr>
              <a:lnSpc>
                <a:spcPct val="90000"/>
              </a:lnSpc>
              <a:buFontTx/>
              <a:buNone/>
            </a:pPr>
            <a:r>
              <a:rPr lang="en-US" sz="1800"/>
              <a:t>Now we know what it is and what causes it, </a:t>
            </a:r>
          </a:p>
          <a:p>
            <a:pPr>
              <a:lnSpc>
                <a:spcPct val="90000"/>
              </a:lnSpc>
              <a:buFontTx/>
              <a:buNone/>
            </a:pPr>
            <a:endParaRPr lang="en-US" sz="1800" b="1"/>
          </a:p>
          <a:p>
            <a:pPr>
              <a:lnSpc>
                <a:spcPct val="90000"/>
              </a:lnSpc>
              <a:buFontTx/>
              <a:buNone/>
            </a:pPr>
            <a:r>
              <a:rPr lang="en-US" sz="1800" b="1"/>
              <a:t>What can we do about it?</a:t>
            </a:r>
          </a:p>
          <a:p>
            <a:pPr>
              <a:lnSpc>
                <a:spcPct val="90000"/>
              </a:lnSpc>
            </a:pPr>
            <a:endParaRPr lang="en-US" sz="1800"/>
          </a:p>
          <a:p>
            <a:pPr>
              <a:lnSpc>
                <a:spcPct val="90000"/>
              </a:lnSpc>
            </a:pPr>
            <a:r>
              <a:rPr lang="en-US" sz="1800"/>
              <a:t>It is important to understand that as human animals we cannot,  indeed should not, eradicate stress from our lives completely. It is one of the primal driving forces in our lives. However, as with all things too much stress or an uncontrolled stress level can be a negative and even dangerous thing for us.</a:t>
            </a:r>
          </a:p>
          <a:p>
            <a:pPr>
              <a:lnSpc>
                <a:spcPct val="90000"/>
              </a:lnSpc>
            </a:pPr>
            <a:endParaRPr lang="en-US" sz="1800"/>
          </a:p>
          <a:p>
            <a:pPr>
              <a:lnSpc>
                <a:spcPct val="90000"/>
              </a:lnSpc>
              <a:buFontTx/>
              <a:buNone/>
            </a:pPr>
            <a:r>
              <a:rPr lang="en-US" sz="1800" b="1"/>
              <a:t>So what can you do?</a:t>
            </a:r>
          </a:p>
          <a:p>
            <a:pPr>
              <a:lnSpc>
                <a:spcPct val="90000"/>
              </a:lnSpc>
            </a:pPr>
            <a:endParaRPr lang="en-US" sz="1800"/>
          </a:p>
          <a:p>
            <a:pPr>
              <a:lnSpc>
                <a:spcPct val="90000"/>
              </a:lnSpc>
            </a:pPr>
            <a:r>
              <a:rPr lang="en-US" sz="1800"/>
              <a:t>Well firstly the operative word here is </a:t>
            </a:r>
            <a:r>
              <a:rPr lang="en-US" sz="1800" b="1"/>
              <a:t>you</a:t>
            </a:r>
            <a:r>
              <a:rPr lang="en-US" sz="1800"/>
              <a:t>. I will offer you stress management techniques some of which will help you, but only if you experiment, find out what works for you, and apply the chosen technique  in the future</a:t>
            </a:r>
            <a:endParaRPr lang="en-AU" sz="1800"/>
          </a:p>
        </p:txBody>
      </p:sp>
      <p:pic>
        <p:nvPicPr>
          <p:cNvPr id="10246" name="Picture 6" descr="j0286074"/>
          <p:cNvPicPr>
            <a:picLocks noChangeAspect="1" noChangeArrowheads="1"/>
          </p:cNvPicPr>
          <p:nvPr/>
        </p:nvPicPr>
        <p:blipFill>
          <a:blip r:embed="rId2" cstate="print"/>
          <a:srcRect/>
          <a:stretch>
            <a:fillRect/>
          </a:stretch>
        </p:blipFill>
        <p:spPr bwMode="auto">
          <a:xfrm>
            <a:off x="6227763" y="4076700"/>
            <a:ext cx="706437" cy="8255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ln w="76200" cmpd="tri">
            <a:solidFill>
              <a:schemeClr val="tx1"/>
            </a:solidFill>
          </a:ln>
        </p:spPr>
        <p:txBody>
          <a:bodyPr/>
          <a:lstStyle/>
          <a:p>
            <a:r>
              <a:rPr lang="en-US" sz="3600"/>
              <a:t>Stress Management Techniques</a:t>
            </a:r>
            <a:endParaRPr lang="en-AU" sz="3600"/>
          </a:p>
        </p:txBody>
      </p:sp>
      <p:sp>
        <p:nvSpPr>
          <p:cNvPr id="13315" name="Rectangle 3"/>
          <p:cNvSpPr>
            <a:spLocks noGrp="1" noChangeArrowheads="1"/>
          </p:cNvSpPr>
          <p:nvPr>
            <p:ph type="body" sz="half" idx="1"/>
          </p:nvPr>
        </p:nvSpPr>
        <p:spPr>
          <a:ln w="76200" cmpd="tri">
            <a:solidFill>
              <a:schemeClr val="tx1"/>
            </a:solidFill>
          </a:ln>
        </p:spPr>
        <p:txBody>
          <a:bodyPr/>
          <a:lstStyle/>
          <a:p>
            <a:pPr>
              <a:buFontTx/>
              <a:buNone/>
            </a:pPr>
            <a:r>
              <a:rPr lang="en-US" sz="2000"/>
              <a:t>Different techniques work for different people depending on their personalities and their circumstances. Indeed different techniques will work for the same person at different times depending on their need at the time.</a:t>
            </a:r>
          </a:p>
          <a:p>
            <a:pPr>
              <a:buFontTx/>
              <a:buNone/>
            </a:pPr>
            <a:endParaRPr lang="en-US" sz="2000"/>
          </a:p>
          <a:p>
            <a:pPr>
              <a:buFontTx/>
              <a:buNone/>
            </a:pPr>
            <a:r>
              <a:rPr lang="en-US" sz="2000"/>
              <a:t>So be open minded, and remember what may not work for you now may do in the future.</a:t>
            </a:r>
            <a:endParaRPr lang="en-AU" sz="2000"/>
          </a:p>
        </p:txBody>
      </p:sp>
      <p:pic>
        <p:nvPicPr>
          <p:cNvPr id="13316" name="Picture 4" descr="j0311848"/>
          <p:cNvPicPr>
            <a:picLocks noGrp="1" noChangeAspect="1" noChangeArrowheads="1"/>
          </p:cNvPicPr>
          <p:nvPr>
            <p:ph sz="half" idx="2"/>
          </p:nvPr>
        </p:nvPicPr>
        <p:blipFill>
          <a:blip r:embed="rId2" cstate="print"/>
          <a:srcRect/>
          <a:stretch>
            <a:fillRect/>
          </a:stretch>
        </p:blipFill>
        <p:spPr>
          <a:xfrm>
            <a:off x="5815013" y="2133600"/>
            <a:ext cx="2141537" cy="3311525"/>
          </a:xfrm>
          <a:noFill/>
          <a:ln/>
        </p:spPr>
      </p:pic>
    </p:spTree>
  </p:cSld>
  <p:clrMapOvr>
    <a:masterClrMapping/>
  </p:clrMapOvr>
</p:sld>
</file>

<file path=ppt/theme/theme1.xml><?xml version="1.0" encoding="utf-8"?>
<a:theme xmlns:a="http://schemas.openxmlformats.org/drawingml/2006/main" name="Stress Management Presentation">
  <a:themeElements>
    <a:clrScheme name="Stress Manageme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ess Management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ess Management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ess Management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ess Management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ess Manageme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ess Management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ess Management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ess Management Present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ess Management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ess Management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ess Management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ess Management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ess Management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ress Management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themeOverride>
</file>

<file path=docProps/app.xml><?xml version="1.0" encoding="utf-8"?>
<Properties xmlns="http://schemas.openxmlformats.org/officeDocument/2006/extended-properties" xmlns:vt="http://schemas.openxmlformats.org/officeDocument/2006/docPropsVTypes">
  <Template>Stress Management Presentation</Template>
  <TotalTime>74</TotalTime>
  <Words>1751</Words>
  <Application>Microsoft Office PowerPoint</Application>
  <PresentationFormat>On-screen Show (4:3)</PresentationFormat>
  <Paragraphs>128</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Stress Management Presentation</vt:lpstr>
      <vt:lpstr>Stress and How to Handle It</vt:lpstr>
      <vt:lpstr>Stress and Fatigue</vt:lpstr>
      <vt:lpstr>Why do we get stressed? </vt:lpstr>
      <vt:lpstr>What is stress </vt:lpstr>
      <vt:lpstr>Stressors - what are they?</vt:lpstr>
      <vt:lpstr>Self - talk</vt:lpstr>
      <vt:lpstr>So is stress bad for us?</vt:lpstr>
      <vt:lpstr>What can we do about Stress ?</vt:lpstr>
      <vt:lpstr>Stress Management Techniques</vt:lpstr>
      <vt:lpstr>“Don’t sweat the small stuff”</vt:lpstr>
      <vt:lpstr>Pace Yourself!</vt:lpstr>
      <vt:lpstr>Exercise and Nutrition</vt:lpstr>
      <vt:lpstr>Behavioural Stress Relievers</vt:lpstr>
      <vt:lpstr>Some General Things to Remember</vt:lpstr>
      <vt:lpstr>What Next?</vt:lpstr>
      <vt:lpstr>Acknowledgements</vt:lpstr>
      <vt:lpstr>THE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Stress and How to Handle It</dc:title>
  <dc:creator>Tina</dc:creator>
  <cp:lastModifiedBy>Dr Tina Darkins</cp:lastModifiedBy>
  <cp:revision>10</cp:revision>
  <dcterms:created xsi:type="dcterms:W3CDTF">2005-07-25T10:09:17Z</dcterms:created>
  <dcterms:modified xsi:type="dcterms:W3CDTF">2012-04-08T07:42:31Z</dcterms:modified>
</cp:coreProperties>
</file>